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5"/>
  </p:notesMasterIdLst>
  <p:sldIdLst>
    <p:sldId id="269" r:id="rId6"/>
    <p:sldId id="275" r:id="rId7"/>
    <p:sldId id="274" r:id="rId8"/>
    <p:sldId id="261" r:id="rId9"/>
    <p:sldId id="270" r:id="rId10"/>
    <p:sldId id="271" r:id="rId11"/>
    <p:sldId id="277" r:id="rId12"/>
    <p:sldId id="276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271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26-3-2020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Herhalen van vorige les. Wat weten de leerlingen nog?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Werken aan leefbaarheid doe je samen: bewoners – overheid – maatschappelijke organisaties/bedrijfsleven. Maar hoe gaat dat in de praktijk? Waar lopen al die goedwillende professionals en bewoners tegenaan? Wat verwachten ze eigenlijk van elkaar? En wat hebben ze zelf te bieden?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E123-304E-4DEC-A582-7D2733146037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 smtClean="0"/>
              <a:t>Stad &amp; Wijk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981200" y="40386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smtClean="0"/>
              <a:t>Instroomprogramma </a:t>
            </a:r>
          </a:p>
          <a:p>
            <a:r>
              <a:rPr lang="nl-NL" sz="2400" smtClean="0"/>
              <a:t>Les 1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Herhaling leefbaarheid</a:t>
            </a:r>
          </a:p>
          <a:p>
            <a:r>
              <a:rPr lang="nl-NL" dirty="0" smtClean="0"/>
              <a:t>Artikel Postzegelparkjes </a:t>
            </a:r>
          </a:p>
          <a:p>
            <a:r>
              <a:rPr lang="nl-NL" dirty="0" smtClean="0"/>
              <a:t>Wijkschouw </a:t>
            </a:r>
          </a:p>
          <a:p>
            <a:r>
              <a:rPr lang="nl-NL" dirty="0" smtClean="0"/>
              <a:t>Opdracht wijkschouw </a:t>
            </a:r>
          </a:p>
          <a:p>
            <a:r>
              <a:rPr lang="nl-NL" dirty="0" smtClean="0"/>
              <a:t>Introductie leerarrangement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leefbaarheid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319843"/>
            <a:ext cx="8846773" cy="274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Wat was leefbaarheid ook alweer?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Leefbaarheid </a:t>
            </a:r>
            <a:r>
              <a:rPr lang="nl-NL" sz="2400" dirty="0"/>
              <a:t>bestaat uit een </a:t>
            </a:r>
            <a:r>
              <a:rPr lang="nl-NL" sz="2400" b="1" dirty="0" smtClean="0"/>
              <a:t>objectieve</a:t>
            </a:r>
            <a:r>
              <a:rPr lang="nl-NL" sz="2400" dirty="0" smtClean="0"/>
              <a:t>, meetbare, kant </a:t>
            </a:r>
            <a:r>
              <a:rPr lang="nl-NL" sz="2400" dirty="0"/>
              <a:t>en een </a:t>
            </a:r>
            <a:r>
              <a:rPr lang="nl-NL" sz="2400" b="1" dirty="0" smtClean="0"/>
              <a:t>subjectieve </a:t>
            </a:r>
            <a:r>
              <a:rPr lang="nl-NL" sz="2400" dirty="0" smtClean="0"/>
              <a:t>kant; </a:t>
            </a:r>
            <a:r>
              <a:rPr lang="nl-NL" sz="2400" dirty="0"/>
              <a:t>wat voor de ene bewoner een leefbaar dorp of leefbare wijk is, hoeft dat voor een ander niet te </a:t>
            </a:r>
            <a:r>
              <a:rPr lang="nl-NL" sz="2400" dirty="0" smtClean="0"/>
              <a:t>zijn</a:t>
            </a:r>
            <a:endParaRPr lang="nl-NL" sz="2400" i="1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86" y="3899139"/>
            <a:ext cx="3420172" cy="22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37" y="424206"/>
            <a:ext cx="7431359" cy="60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wijkschouw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9616" y="1638188"/>
            <a:ext cx="9183104" cy="1956350"/>
          </a:xfrm>
        </p:spPr>
        <p:txBody>
          <a:bodyPr/>
          <a:lstStyle/>
          <a:p>
            <a:r>
              <a:rPr lang="nl-NL" dirty="0" smtClean="0"/>
              <a:t>Wat is een wijkschouw? </a:t>
            </a:r>
          </a:p>
          <a:p>
            <a:r>
              <a:rPr lang="nl-NL" dirty="0" smtClean="0"/>
              <a:t>Wat kan je met een wijkschouw? </a:t>
            </a:r>
          </a:p>
          <a:p>
            <a:r>
              <a:rPr lang="nl-NL" dirty="0" smtClean="0"/>
              <a:t>Wat is er belangrijk bij het doen van een wijkschouw?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2" y="3894083"/>
            <a:ext cx="3408531" cy="21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schouwboekje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543594"/>
            <a:ext cx="8846773" cy="4147758"/>
          </a:xfrm>
        </p:spPr>
        <p:txBody>
          <a:bodyPr>
            <a:normAutofit/>
          </a:bodyPr>
          <a:lstStyle/>
          <a:p>
            <a:r>
              <a:rPr lang="nl-NL" dirty="0" smtClean="0"/>
              <a:t>Om objectief te blijven zijn er maatstaven ontwikkeld</a:t>
            </a:r>
          </a:p>
          <a:p>
            <a:r>
              <a:rPr lang="nl-NL" dirty="0" smtClean="0"/>
              <a:t>Gemeenten gebruiken maatstaven om onderhoud van wijken te plannen </a:t>
            </a:r>
          </a:p>
          <a:p>
            <a:r>
              <a:rPr lang="nl-NL" dirty="0" smtClean="0"/>
              <a:t>Er wordt naar vaste punten gekeken</a:t>
            </a:r>
          </a:p>
          <a:p>
            <a:r>
              <a:rPr lang="nl-NL" dirty="0" smtClean="0"/>
              <a:t>Wij gaan aan de slag met het ‘Schouwboekje’</a:t>
            </a:r>
          </a:p>
          <a:p>
            <a:endParaRPr lang="nl-NL" dirty="0"/>
          </a:p>
          <a:p>
            <a:r>
              <a:rPr lang="nl-NL" dirty="0"/>
              <a:t>Het schouwboekje is op de </a:t>
            </a:r>
            <a:r>
              <a:rPr lang="nl-NL" dirty="0" smtClean="0"/>
              <a:t>Wiki (Stad en wijk &gt; Schouwboekje)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50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SWOT analyse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09" y="1093280"/>
            <a:ext cx="4929188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27923" y="207494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1920_MLO_1_Mijn wijk </a:t>
            </a:r>
            <a:r>
              <a:rPr lang="nl-NL" sz="2400" smtClean="0">
                <a:solidFill>
                  <a:prstClr val="black"/>
                </a:solidFill>
                <a:latin typeface="Arial" charset="0"/>
                <a:cs typeface="Arial" charset="0"/>
              </a:rPr>
              <a:t>(instroom)</a:t>
            </a:r>
            <a:endParaRPr lang="nl-NL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2792" y="879577"/>
            <a:ext cx="4586841" cy="100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Leerdoelen</a:t>
            </a:r>
            <a:endParaRPr lang="nl-NL" sz="11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 smtClean="0">
                <a:latin typeface="+mn-lt"/>
                <a:ea typeface="Calibri" pitchFamily="34" charset="0"/>
                <a:cs typeface="Arial" panose="020B0604020202020204" pitchFamily="34" charset="0"/>
              </a:rPr>
              <a:t>Je kunt een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wijkschouw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 smtClean="0">
                <a:latin typeface="+mn-lt"/>
                <a:ea typeface="Calibri" pitchFamily="34" charset="0"/>
                <a:cs typeface="Arial" panose="020B0604020202020204" pitchFamily="34" charset="0"/>
              </a:rPr>
              <a:t>Je kunt een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SWOT-analyse van een wijk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 smtClean="0">
                <a:latin typeface="+mn-lt"/>
                <a:ea typeface="Calibri" pitchFamily="34" charset="0"/>
                <a:cs typeface="Arial" panose="020B0604020202020204" pitchFamily="34" charset="0"/>
              </a:rPr>
              <a:t>Je kunt kenmerken </a:t>
            </a: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van een wijk analyseren 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22793" y="2003848"/>
            <a:ext cx="4586840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verslag waarin je de kwaliteit en de leefbaarheid je eigen wijk in beeld brengt, met daarin: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beschrijving van je wijk.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overzichtskaart van de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Belangrijke ontwikkelingen in de wijk/buurt. 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13 foto’s van onderdelen uit de wijkschouw.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Geef je conclusies (kwaliteitsniveau + toelichting) bij de foto’s.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Geef aan waar de foto’s gemaakt zijn in de overzichtskaart. 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SWOT-analyse van de sociale en fysieke kenmerken van jouw wijk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Lijst van maatregelen om je wijk te verbeteren.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22793" y="4403543"/>
            <a:ext cx="4586840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nl-NL" sz="1100" b="1" dirty="0" err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100" b="1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		</a:t>
            </a:r>
            <a:r>
              <a:rPr lang="nl-NL" sz="1100" b="1" dirty="0" smtClean="0">
                <a:solidFill>
                  <a:prstClr val="black"/>
                </a:solidFill>
                <a:ea typeface="Calibri" pitchFamily="34" charset="0"/>
                <a:cs typeface="Arial" charset="0"/>
              </a:rPr>
              <a:t>         	</a:t>
            </a:r>
            <a:endParaRPr lang="nl-NL" sz="1100" b="1" dirty="0">
              <a:solidFill>
                <a:prstClr val="black"/>
              </a:solidFill>
              <a:ea typeface="Calibri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kaart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Ga op wijkschouw in je wijk. Neem de kaart, camera en het schouwboekje mee.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Zoek ten minste 10 plekken die je gaat beoordelen. Geef deze plekken aan op je kaart.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SWOT-analyse van de sociale en de fysieke kenmerken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539951"/>
            <a:ext cx="4552379" cy="123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chemeClr val="accent1"/>
                </a:solidFill>
              </a:rPr>
              <a:t>Bronnen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 smtClean="0">
                <a:solidFill>
                  <a:prstClr val="black"/>
                </a:solidFill>
                <a:hlinkClick r:id="rId3"/>
              </a:rPr>
              <a:t>www.leefbarometer.nl</a:t>
            </a:r>
            <a:endParaRPr lang="nl-NL" sz="1100" dirty="0" smtClean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hlinkClick r:id="rId4"/>
              </a:rPr>
              <a:t>http://www.buurtmonitor.nl</a:t>
            </a:r>
            <a:r>
              <a:rPr lang="nl-NL" sz="1100" dirty="0" smtClean="0">
                <a:solidFill>
                  <a:prstClr val="black"/>
                </a:solidFill>
                <a:hlinkClick r:id="rId4"/>
              </a:rPr>
              <a:t>/</a:t>
            </a:r>
            <a:endParaRPr lang="nl-NL" sz="1100" dirty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1" y="2784939"/>
            <a:ext cx="4552379" cy="594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chemeClr val="accent1"/>
                </a:solidFill>
              </a:rPr>
              <a:t>Bijeenkomsten </a:t>
            </a:r>
            <a:endParaRPr lang="nl-NL" sz="1100" b="1" dirty="0" smtClean="0">
              <a:solidFill>
                <a:schemeClr val="accent1"/>
              </a:solidFill>
            </a:endParaRPr>
          </a:p>
          <a:p>
            <a:pPr marL="0" indent="-1714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 over de SWOT-analyse</a:t>
            </a:r>
          </a:p>
          <a:p>
            <a:pPr marL="0" indent="-17145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 over de leefbaarheid van een wijk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1" y="915544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</a:t>
            </a:r>
            <a:r>
              <a:rPr lang="nl-NL" sz="1100" b="1" dirty="0" smtClean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  <a:endParaRPr lang="nl-NL" sz="1100" b="1" dirty="0" smtClean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Plaats je product op het Leerplatform.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medestudenten.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Verbeter je product (gebruik ontvangen feedback).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Plaats je tweede versie op het Leerplatform.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Deadline versie 1: </a:t>
            </a:r>
            <a:r>
              <a:rPr lang="nl-NL" sz="1200" dirty="0" smtClean="0">
                <a:ea typeface="Calibri" pitchFamily="34" charset="0"/>
                <a:cs typeface="Arial" panose="020B0604020202020204" pitchFamily="34" charset="0"/>
              </a:rPr>
              <a:t>19 maart 2020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 smtClean="0">
                <a:ea typeface="Calibri" pitchFamily="34" charset="0"/>
                <a:cs typeface="Arial" panose="020B0604020202020204" pitchFamily="34" charset="0"/>
              </a:rPr>
              <a:t>Deadline </a:t>
            </a: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versie 2</a:t>
            </a:r>
            <a:r>
              <a:rPr lang="nl-NL" sz="1200" dirty="0" smtClean="0">
                <a:ea typeface="Calibri" pitchFamily="34" charset="0"/>
                <a:cs typeface="Arial" panose="020B0604020202020204" pitchFamily="34" charset="0"/>
              </a:rPr>
              <a:t>: 26 maart 2020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349233" y="874590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255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285" y="4589597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946" y="3544544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27566" y="2784939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731623" y="41598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6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is een wijk leefbaar?</a:t>
            </a:r>
            <a:endParaRPr lang="nl-NL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4697" y="4886286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231" y="5133245"/>
            <a:ext cx="1786283" cy="11888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371420" y="637723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Iedereen wil een leefbare woonomgeving, wat betekent dat in jouw wijk?</a:t>
            </a:r>
          </a:p>
        </p:txBody>
      </p:sp>
    </p:spTree>
    <p:extLst>
      <p:ext uri="{BB962C8B-B14F-4D97-AF65-F5344CB8AC3E}">
        <p14:creationId xmlns:p14="http://schemas.microsoft.com/office/powerpoint/2010/main" val="2592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Leerarrangement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53408" y="1438491"/>
            <a:ext cx="8846773" cy="4929411"/>
          </a:xfrm>
        </p:spPr>
        <p:txBody>
          <a:bodyPr/>
          <a:lstStyle/>
          <a:p>
            <a:r>
              <a:rPr lang="nl-NL" dirty="0" smtClean="0"/>
              <a:t>Ga aan de slag met het leerarrangement. </a:t>
            </a:r>
          </a:p>
          <a:p>
            <a:r>
              <a:rPr lang="nl-NL" dirty="0" smtClean="0"/>
              <a:t>Onderdelen die je al kan doen zijn: </a:t>
            </a:r>
          </a:p>
          <a:p>
            <a:pPr lvl="1"/>
            <a:r>
              <a:rPr lang="nl-NL" dirty="0"/>
              <a:t>Een beschrijving van je </a:t>
            </a:r>
            <a:r>
              <a:rPr lang="nl-NL" dirty="0" smtClean="0"/>
              <a:t>wijk maken. </a:t>
            </a:r>
            <a:br>
              <a:rPr lang="nl-NL" dirty="0" smtClean="0"/>
            </a:br>
            <a:r>
              <a:rPr lang="nl-NL" dirty="0" smtClean="0"/>
              <a:t>Bijv. ontstaan, ligging, inwoners enz.  </a:t>
            </a:r>
            <a:endParaRPr lang="nl-NL" dirty="0"/>
          </a:p>
          <a:p>
            <a:pPr lvl="1"/>
            <a:r>
              <a:rPr lang="nl-NL" dirty="0"/>
              <a:t>Een overzichtskaart van de wijk. </a:t>
            </a:r>
          </a:p>
          <a:p>
            <a:pPr lvl="1"/>
            <a:r>
              <a:rPr lang="nl-NL" dirty="0"/>
              <a:t>Belangrijke ontwikkelingen in de wijk/buurt.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Zoek bijv. op de website van de gemeente.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5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1FBB8-92A9-456C-9722-0634E5C2E0B0}">
  <ds:schemaRefs>
    <ds:schemaRef ds:uri="47a28104-336f-447d-946e-e305ac2bcd47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4354c1b-6b8c-435b-ad50-990538c19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F56A9F-AC22-439B-AC9D-C19CE2BFE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805B04-D087-47CA-8196-AD92DBA75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577</Words>
  <Application>Microsoft Office PowerPoint</Application>
  <PresentationFormat>Breedbeeld</PresentationFormat>
  <Paragraphs>76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Helicon thema</vt:lpstr>
      <vt:lpstr>1_Helicon thema</vt:lpstr>
      <vt:lpstr>Stad &amp; Wijk</vt:lpstr>
      <vt:lpstr>Inhoud</vt:lpstr>
      <vt:lpstr>Herhaling leefbaarheid</vt:lpstr>
      <vt:lpstr>PowerPoint-presentatie</vt:lpstr>
      <vt:lpstr>Een wijkschouw maken</vt:lpstr>
      <vt:lpstr>Het schouwboekje</vt:lpstr>
      <vt:lpstr>SWOT analyse</vt:lpstr>
      <vt:lpstr>PowerPoint-presentatie</vt:lpstr>
      <vt:lpstr>Leerarrangement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Thomas Noordeloos</cp:lastModifiedBy>
  <cp:revision>9</cp:revision>
  <dcterms:created xsi:type="dcterms:W3CDTF">2016-09-06T10:08:21Z</dcterms:created>
  <dcterms:modified xsi:type="dcterms:W3CDTF">2020-03-26T11:18:33Z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